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3" r:id="rId5"/>
    <p:sldId id="260" r:id="rId6"/>
    <p:sldId id="264" r:id="rId7"/>
    <p:sldId id="261" r:id="rId8"/>
    <p:sldId id="263" r:id="rId9"/>
    <p:sldId id="272" r:id="rId10"/>
    <p:sldId id="262" r:id="rId11"/>
    <p:sldId id="270" r:id="rId12"/>
    <p:sldId id="259" r:id="rId13"/>
    <p:sldId id="271" r:id="rId14"/>
    <p:sldId id="268" r:id="rId15"/>
    <p:sldId id="266" r:id="rId16"/>
    <p:sldId id="265" r:id="rId17"/>
    <p:sldId id="267" r:id="rId1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0" d="100"/>
          <a:sy n="80" d="100"/>
        </p:scale>
        <p:origin x="120" y="6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A2CB98-80CD-4C69-956B-4665A5B42C2E}" type="datetimeFigureOut">
              <a:rPr lang="en-US" smtClean="0"/>
              <a:t>8/15/2023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9680EE-D1B5-4F87-BE70-C249D9C7015D}" type="slidenum">
              <a:rPr lang="en-US" smtClean="0"/>
              <a:t>‹#›</a:t>
            </a:fld>
            <a:endParaRPr lang="en-US"/>
          </a:p>
        </p:txBody>
      </p:sp>
    </p:spTree>
    <p:extLst>
      <p:ext uri="{BB962C8B-B14F-4D97-AF65-F5344CB8AC3E}">
        <p14:creationId xmlns:p14="http://schemas.microsoft.com/office/powerpoint/2010/main" val="1352631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A2CB98-80CD-4C69-956B-4665A5B42C2E}" type="datetimeFigureOut">
              <a:rPr lang="en-US" smtClean="0"/>
              <a:t>8/15/2023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9680EE-D1B5-4F87-BE70-C249D9C7015D}" type="slidenum">
              <a:rPr lang="en-US" smtClean="0"/>
              <a:t>‹#›</a:t>
            </a:fld>
            <a:endParaRPr lang="en-US"/>
          </a:p>
        </p:txBody>
      </p:sp>
    </p:spTree>
    <p:extLst>
      <p:ext uri="{BB962C8B-B14F-4D97-AF65-F5344CB8AC3E}">
        <p14:creationId xmlns:p14="http://schemas.microsoft.com/office/powerpoint/2010/main" val="3815748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4A2CB98-80CD-4C69-956B-4665A5B42C2E}" type="datetimeFigureOut">
              <a:rPr lang="en-US" smtClean="0"/>
              <a:t>8/15/2023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9680EE-D1B5-4F87-BE70-C249D9C7015D}" type="slidenum">
              <a:rPr lang="en-US" smtClean="0"/>
              <a:t>‹#›</a:t>
            </a:fld>
            <a:endParaRPr lang="en-US"/>
          </a:p>
        </p:txBody>
      </p:sp>
    </p:spTree>
    <p:extLst>
      <p:ext uri="{BB962C8B-B14F-4D97-AF65-F5344CB8AC3E}">
        <p14:creationId xmlns:p14="http://schemas.microsoft.com/office/powerpoint/2010/main" val="20188951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84A2CB98-80CD-4C69-956B-4665A5B42C2E}" type="datetimeFigureOut">
              <a:rPr lang="en-US" smtClean="0"/>
              <a:t>8/15/2023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9680EE-D1B5-4F87-BE70-C249D9C7015D}"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2730766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A2CB98-80CD-4C69-956B-4665A5B42C2E}" type="datetimeFigureOut">
              <a:rPr lang="en-US" smtClean="0"/>
              <a:t>8/15/2023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9680EE-D1B5-4F87-BE70-C249D9C7015D}" type="slidenum">
              <a:rPr lang="en-US" smtClean="0"/>
              <a:t>‹#›</a:t>
            </a:fld>
            <a:endParaRPr lang="en-US"/>
          </a:p>
        </p:txBody>
      </p:sp>
    </p:spTree>
    <p:extLst>
      <p:ext uri="{BB962C8B-B14F-4D97-AF65-F5344CB8AC3E}">
        <p14:creationId xmlns:p14="http://schemas.microsoft.com/office/powerpoint/2010/main" val="2068918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4A2CB98-80CD-4C69-956B-4665A5B42C2E}" type="datetimeFigureOut">
              <a:rPr lang="en-US" smtClean="0"/>
              <a:t>8/15/2023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9680EE-D1B5-4F87-BE70-C249D9C7015D}" type="slidenum">
              <a:rPr lang="en-US" smtClean="0"/>
              <a:t>‹#›</a:t>
            </a:fld>
            <a:endParaRPr lang="en-US"/>
          </a:p>
        </p:txBody>
      </p:sp>
    </p:spTree>
    <p:extLst>
      <p:ext uri="{BB962C8B-B14F-4D97-AF65-F5344CB8AC3E}">
        <p14:creationId xmlns:p14="http://schemas.microsoft.com/office/powerpoint/2010/main" val="41015522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4A2CB98-80CD-4C69-956B-4665A5B42C2E}" type="datetimeFigureOut">
              <a:rPr lang="en-US" smtClean="0"/>
              <a:t>8/15/2023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9680EE-D1B5-4F87-BE70-C249D9C7015D}" type="slidenum">
              <a:rPr lang="en-US" smtClean="0"/>
              <a:t>‹#›</a:t>
            </a:fld>
            <a:endParaRPr lang="en-US"/>
          </a:p>
        </p:txBody>
      </p:sp>
    </p:spTree>
    <p:extLst>
      <p:ext uri="{BB962C8B-B14F-4D97-AF65-F5344CB8AC3E}">
        <p14:creationId xmlns:p14="http://schemas.microsoft.com/office/powerpoint/2010/main" val="38103592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A2CB98-80CD-4C69-956B-4665A5B42C2E}" type="datetimeFigureOut">
              <a:rPr lang="en-US" smtClean="0"/>
              <a:t>8/15/2023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9680EE-D1B5-4F87-BE70-C249D9C7015D}" type="slidenum">
              <a:rPr lang="en-US" smtClean="0"/>
              <a:t>‹#›</a:t>
            </a:fld>
            <a:endParaRPr lang="en-US"/>
          </a:p>
        </p:txBody>
      </p:sp>
    </p:spTree>
    <p:extLst>
      <p:ext uri="{BB962C8B-B14F-4D97-AF65-F5344CB8AC3E}">
        <p14:creationId xmlns:p14="http://schemas.microsoft.com/office/powerpoint/2010/main" val="28946106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A2CB98-80CD-4C69-956B-4665A5B42C2E}" type="datetimeFigureOut">
              <a:rPr lang="en-US" smtClean="0"/>
              <a:t>8/15/2023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9680EE-D1B5-4F87-BE70-C249D9C7015D}" type="slidenum">
              <a:rPr lang="en-US" smtClean="0"/>
              <a:t>‹#›</a:t>
            </a:fld>
            <a:endParaRPr lang="en-US"/>
          </a:p>
        </p:txBody>
      </p:sp>
    </p:spTree>
    <p:extLst>
      <p:ext uri="{BB962C8B-B14F-4D97-AF65-F5344CB8AC3E}">
        <p14:creationId xmlns:p14="http://schemas.microsoft.com/office/powerpoint/2010/main" val="2421499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84A2CB98-80CD-4C69-956B-4665A5B42C2E}" type="datetimeFigureOut">
              <a:rPr lang="en-US" smtClean="0"/>
              <a:t>8/15/2023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9680EE-D1B5-4F87-BE70-C249D9C7015D}" type="slidenum">
              <a:rPr lang="en-US" smtClean="0"/>
              <a:t>‹#›</a:t>
            </a:fld>
            <a:endParaRPr lang="en-US"/>
          </a:p>
        </p:txBody>
      </p:sp>
    </p:spTree>
    <p:extLst>
      <p:ext uri="{BB962C8B-B14F-4D97-AF65-F5344CB8AC3E}">
        <p14:creationId xmlns:p14="http://schemas.microsoft.com/office/powerpoint/2010/main" val="1749550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A2CB98-80CD-4C69-956B-4665A5B42C2E}" type="datetimeFigureOut">
              <a:rPr lang="en-US" smtClean="0"/>
              <a:t>8/15/2023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9680EE-D1B5-4F87-BE70-C249D9C7015D}" type="slidenum">
              <a:rPr lang="en-US" smtClean="0"/>
              <a:t>‹#›</a:t>
            </a:fld>
            <a:endParaRPr lang="en-US"/>
          </a:p>
        </p:txBody>
      </p:sp>
    </p:spTree>
    <p:extLst>
      <p:ext uri="{BB962C8B-B14F-4D97-AF65-F5344CB8AC3E}">
        <p14:creationId xmlns:p14="http://schemas.microsoft.com/office/powerpoint/2010/main" val="386732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A2CB98-80CD-4C69-956B-4665A5B42C2E}" type="datetimeFigureOut">
              <a:rPr lang="en-US" smtClean="0"/>
              <a:t>8/15/2023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9680EE-D1B5-4F87-BE70-C249D9C7015D}" type="slidenum">
              <a:rPr lang="en-US" smtClean="0"/>
              <a:t>‹#›</a:t>
            </a:fld>
            <a:endParaRPr lang="en-US"/>
          </a:p>
        </p:txBody>
      </p:sp>
    </p:spTree>
    <p:extLst>
      <p:ext uri="{BB962C8B-B14F-4D97-AF65-F5344CB8AC3E}">
        <p14:creationId xmlns:p14="http://schemas.microsoft.com/office/powerpoint/2010/main" val="1507485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A2CB98-80CD-4C69-956B-4665A5B42C2E}" type="datetimeFigureOut">
              <a:rPr lang="en-US" smtClean="0"/>
              <a:t>8/15/2023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9680EE-D1B5-4F87-BE70-C249D9C7015D}" type="slidenum">
              <a:rPr lang="en-US" smtClean="0"/>
              <a:t>‹#›</a:t>
            </a:fld>
            <a:endParaRPr lang="en-US"/>
          </a:p>
        </p:txBody>
      </p:sp>
    </p:spTree>
    <p:extLst>
      <p:ext uri="{BB962C8B-B14F-4D97-AF65-F5344CB8AC3E}">
        <p14:creationId xmlns:p14="http://schemas.microsoft.com/office/powerpoint/2010/main" val="3282763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84A2CB98-80CD-4C69-956B-4665A5B42C2E}" type="datetimeFigureOut">
              <a:rPr lang="en-US" smtClean="0"/>
              <a:t>8/15/2023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789680EE-D1B5-4F87-BE70-C249D9C7015D}" type="slidenum">
              <a:rPr lang="en-US" smtClean="0"/>
              <a:t>‹#›</a:t>
            </a:fld>
            <a:endParaRPr lang="en-US"/>
          </a:p>
        </p:txBody>
      </p:sp>
    </p:spTree>
    <p:extLst>
      <p:ext uri="{BB962C8B-B14F-4D97-AF65-F5344CB8AC3E}">
        <p14:creationId xmlns:p14="http://schemas.microsoft.com/office/powerpoint/2010/main" val="2313473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4A2CB98-80CD-4C69-956B-4665A5B42C2E}" type="datetimeFigureOut">
              <a:rPr lang="en-US" smtClean="0"/>
              <a:t>8/15/2023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789680EE-D1B5-4F87-BE70-C249D9C7015D}" type="slidenum">
              <a:rPr lang="en-US" smtClean="0"/>
              <a:t>‹#›</a:t>
            </a:fld>
            <a:endParaRPr lang="en-US"/>
          </a:p>
        </p:txBody>
      </p:sp>
    </p:spTree>
    <p:extLst>
      <p:ext uri="{BB962C8B-B14F-4D97-AF65-F5344CB8AC3E}">
        <p14:creationId xmlns:p14="http://schemas.microsoft.com/office/powerpoint/2010/main" val="1352800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84A2CB98-80CD-4C69-956B-4665A5B42C2E}" type="datetimeFigureOut">
              <a:rPr lang="en-US" smtClean="0"/>
              <a:t>8/15/2023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789680EE-D1B5-4F87-BE70-C249D9C7015D}" type="slidenum">
              <a:rPr lang="en-US" smtClean="0"/>
              <a:t>‹#›</a:t>
            </a:fld>
            <a:endParaRPr lang="en-US"/>
          </a:p>
        </p:txBody>
      </p:sp>
    </p:spTree>
    <p:extLst>
      <p:ext uri="{BB962C8B-B14F-4D97-AF65-F5344CB8AC3E}">
        <p14:creationId xmlns:p14="http://schemas.microsoft.com/office/powerpoint/2010/main" val="3039785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A2CB98-80CD-4C69-956B-4665A5B42C2E}" type="datetimeFigureOut">
              <a:rPr lang="en-US" smtClean="0"/>
              <a:t>8/15/2023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9680EE-D1B5-4F87-BE70-C249D9C7015D}" type="slidenum">
              <a:rPr lang="en-US" smtClean="0"/>
              <a:t>‹#›</a:t>
            </a:fld>
            <a:endParaRPr lang="en-US"/>
          </a:p>
        </p:txBody>
      </p:sp>
    </p:spTree>
    <p:extLst>
      <p:ext uri="{BB962C8B-B14F-4D97-AF65-F5344CB8AC3E}">
        <p14:creationId xmlns:p14="http://schemas.microsoft.com/office/powerpoint/2010/main" val="2599729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4A2CB98-80CD-4C69-956B-4665A5B42C2E}" type="datetimeFigureOut">
              <a:rPr lang="en-US" smtClean="0"/>
              <a:t>8/15/2023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89680EE-D1B5-4F87-BE70-C249D9C7015D}" type="slidenum">
              <a:rPr lang="en-US" smtClean="0"/>
              <a:t>‹#›</a:t>
            </a:fld>
            <a:endParaRPr lang="en-US"/>
          </a:p>
        </p:txBody>
      </p:sp>
    </p:spTree>
    <p:extLst>
      <p:ext uri="{BB962C8B-B14F-4D97-AF65-F5344CB8AC3E}">
        <p14:creationId xmlns:p14="http://schemas.microsoft.com/office/powerpoint/2010/main" val="178882568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D8916-E085-4DC8-AD09-D0D60A0F8BFC}"/>
              </a:ext>
            </a:extLst>
          </p:cNvPr>
          <p:cNvSpPr>
            <a:spLocks noGrp="1"/>
          </p:cNvSpPr>
          <p:nvPr>
            <p:ph type="ctrTitle"/>
          </p:nvPr>
        </p:nvSpPr>
        <p:spPr/>
        <p:txBody>
          <a:bodyPr/>
          <a:lstStyle/>
          <a:p>
            <a:r>
              <a:rPr lang="en-US" dirty="0"/>
              <a:t>Investigative Team Training</a:t>
            </a:r>
          </a:p>
        </p:txBody>
      </p:sp>
      <p:sp>
        <p:nvSpPr>
          <p:cNvPr id="3" name="Subtitle 2">
            <a:extLst>
              <a:ext uri="{FF2B5EF4-FFF2-40B4-BE49-F238E27FC236}">
                <a16:creationId xmlns:a16="http://schemas.microsoft.com/office/drawing/2014/main" id="{7B755CE5-6C58-4167-9928-7AA269C9B536}"/>
              </a:ext>
            </a:extLst>
          </p:cNvPr>
          <p:cNvSpPr>
            <a:spLocks noGrp="1"/>
          </p:cNvSpPr>
          <p:nvPr>
            <p:ph type="subTitle" idx="1"/>
          </p:nvPr>
        </p:nvSpPr>
        <p:spPr/>
        <p:txBody>
          <a:bodyPr/>
          <a:lstStyle/>
          <a:p>
            <a:r>
              <a:rPr lang="en-US" dirty="0"/>
              <a:t>Last updated : 11/6/2019</a:t>
            </a:r>
          </a:p>
          <a:p>
            <a:endParaRPr lang="en-US" dirty="0"/>
          </a:p>
        </p:txBody>
      </p:sp>
    </p:spTree>
    <p:extLst>
      <p:ext uri="{BB962C8B-B14F-4D97-AF65-F5344CB8AC3E}">
        <p14:creationId xmlns:p14="http://schemas.microsoft.com/office/powerpoint/2010/main" val="28011713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4FE61-5E92-46EF-9D45-29342ED6B3B0}"/>
              </a:ext>
            </a:extLst>
          </p:cNvPr>
          <p:cNvSpPr>
            <a:spLocks noGrp="1"/>
          </p:cNvSpPr>
          <p:nvPr>
            <p:ph type="title"/>
          </p:nvPr>
        </p:nvSpPr>
        <p:spPr/>
        <p:txBody>
          <a:bodyPr/>
          <a:lstStyle/>
          <a:p>
            <a:r>
              <a:rPr lang="en-US" dirty="0"/>
              <a:t>Your possible roles</a:t>
            </a:r>
          </a:p>
        </p:txBody>
      </p:sp>
      <p:sp>
        <p:nvSpPr>
          <p:cNvPr id="3" name="Content Placeholder 2">
            <a:extLst>
              <a:ext uri="{FF2B5EF4-FFF2-40B4-BE49-F238E27FC236}">
                <a16:creationId xmlns:a16="http://schemas.microsoft.com/office/drawing/2014/main" id="{D0730534-CE06-4DC9-8D04-256338F148F7}"/>
              </a:ext>
            </a:extLst>
          </p:cNvPr>
          <p:cNvSpPr>
            <a:spLocks noGrp="1"/>
          </p:cNvSpPr>
          <p:nvPr>
            <p:ph idx="1"/>
          </p:nvPr>
        </p:nvSpPr>
        <p:spPr/>
        <p:txBody>
          <a:bodyPr/>
          <a:lstStyle/>
          <a:p>
            <a:endParaRPr lang="en-US" dirty="0"/>
          </a:p>
          <a:p>
            <a:r>
              <a:rPr lang="en-US" dirty="0"/>
              <a:t>Investigative Team</a:t>
            </a:r>
          </a:p>
          <a:p>
            <a:endParaRPr lang="en-US" dirty="0"/>
          </a:p>
          <a:p>
            <a:r>
              <a:rPr lang="en-US" dirty="0"/>
              <a:t>Hearing Panel</a:t>
            </a:r>
          </a:p>
          <a:p>
            <a:endParaRPr lang="en-US" dirty="0"/>
          </a:p>
          <a:p>
            <a:r>
              <a:rPr lang="en-US" dirty="0"/>
              <a:t>Process Advisor</a:t>
            </a:r>
          </a:p>
        </p:txBody>
      </p:sp>
    </p:spTree>
    <p:extLst>
      <p:ext uri="{BB962C8B-B14F-4D97-AF65-F5344CB8AC3E}">
        <p14:creationId xmlns:p14="http://schemas.microsoft.com/office/powerpoint/2010/main" val="215410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77D09-FA6A-45C3-B457-8DE0FF5525E6}"/>
              </a:ext>
            </a:extLst>
          </p:cNvPr>
          <p:cNvSpPr>
            <a:spLocks noGrp="1"/>
          </p:cNvSpPr>
          <p:nvPr>
            <p:ph type="title"/>
          </p:nvPr>
        </p:nvSpPr>
        <p:spPr/>
        <p:txBody>
          <a:bodyPr/>
          <a:lstStyle/>
          <a:p>
            <a:r>
              <a:rPr lang="en-US" dirty="0"/>
              <a:t>Conflict of Interest</a:t>
            </a:r>
          </a:p>
        </p:txBody>
      </p:sp>
      <p:sp>
        <p:nvSpPr>
          <p:cNvPr id="3" name="Content Placeholder 2">
            <a:extLst>
              <a:ext uri="{FF2B5EF4-FFF2-40B4-BE49-F238E27FC236}">
                <a16:creationId xmlns:a16="http://schemas.microsoft.com/office/drawing/2014/main" id="{F1E4BC1C-E814-4417-B202-869977B95CB8}"/>
              </a:ext>
            </a:extLst>
          </p:cNvPr>
          <p:cNvSpPr>
            <a:spLocks noGrp="1"/>
          </p:cNvSpPr>
          <p:nvPr>
            <p:ph idx="1"/>
          </p:nvPr>
        </p:nvSpPr>
        <p:spPr/>
        <p:txBody>
          <a:bodyPr/>
          <a:lstStyle/>
          <a:p>
            <a:r>
              <a:rPr lang="en-US" dirty="0"/>
              <a:t>Is it possible that you have a bias or other conflict that would prevent you serving in this capacity based on who the students are?</a:t>
            </a:r>
          </a:p>
          <a:p>
            <a:endParaRPr lang="en-US" dirty="0"/>
          </a:p>
          <a:p>
            <a:pPr lvl="1"/>
            <a:r>
              <a:rPr lang="en-US" dirty="0"/>
              <a:t>For example, perhaps we have made previous conduct rulings against this student and think we know the “type” of student this person is… How can we work past this?</a:t>
            </a:r>
          </a:p>
        </p:txBody>
      </p:sp>
    </p:spTree>
    <p:extLst>
      <p:ext uri="{BB962C8B-B14F-4D97-AF65-F5344CB8AC3E}">
        <p14:creationId xmlns:p14="http://schemas.microsoft.com/office/powerpoint/2010/main" val="27720951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4BE92-EF4E-484F-9EA6-0ECEB1182C4C}"/>
              </a:ext>
            </a:extLst>
          </p:cNvPr>
          <p:cNvSpPr>
            <a:spLocks noGrp="1"/>
          </p:cNvSpPr>
          <p:nvPr>
            <p:ph type="title"/>
          </p:nvPr>
        </p:nvSpPr>
        <p:spPr>
          <a:xfrm>
            <a:off x="838200" y="273212"/>
            <a:ext cx="10515600" cy="1325563"/>
          </a:xfrm>
        </p:spPr>
        <p:txBody>
          <a:bodyPr/>
          <a:lstStyle/>
          <a:p>
            <a:r>
              <a:rPr lang="en-US" dirty="0"/>
              <a:t>Process Flowchart</a:t>
            </a:r>
          </a:p>
        </p:txBody>
      </p:sp>
      <p:sp>
        <p:nvSpPr>
          <p:cNvPr id="4" name="Rectangle 3">
            <a:extLst>
              <a:ext uri="{FF2B5EF4-FFF2-40B4-BE49-F238E27FC236}">
                <a16:creationId xmlns:a16="http://schemas.microsoft.com/office/drawing/2014/main" id="{C7346B3E-1192-4FCB-AD07-06E633DD19AB}"/>
              </a:ext>
            </a:extLst>
          </p:cNvPr>
          <p:cNvSpPr/>
          <p:nvPr/>
        </p:nvSpPr>
        <p:spPr>
          <a:xfrm>
            <a:off x="1011309" y="1516325"/>
            <a:ext cx="2255762" cy="82470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Report/Complaint filed with TIX Coordinator</a:t>
            </a:r>
          </a:p>
        </p:txBody>
      </p:sp>
      <p:sp>
        <p:nvSpPr>
          <p:cNvPr id="5" name="Rectangle 4">
            <a:extLst>
              <a:ext uri="{FF2B5EF4-FFF2-40B4-BE49-F238E27FC236}">
                <a16:creationId xmlns:a16="http://schemas.microsoft.com/office/drawing/2014/main" id="{75D5F588-B047-489C-843A-3FF3DA57849F}"/>
              </a:ext>
            </a:extLst>
          </p:cNvPr>
          <p:cNvSpPr/>
          <p:nvPr/>
        </p:nvSpPr>
        <p:spPr>
          <a:xfrm>
            <a:off x="3718526" y="1520364"/>
            <a:ext cx="2255762" cy="824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Gatekeeping (is the report under Title IX)</a:t>
            </a:r>
          </a:p>
        </p:txBody>
      </p:sp>
      <p:sp>
        <p:nvSpPr>
          <p:cNvPr id="6" name="Rectangle 5">
            <a:extLst>
              <a:ext uri="{FF2B5EF4-FFF2-40B4-BE49-F238E27FC236}">
                <a16:creationId xmlns:a16="http://schemas.microsoft.com/office/drawing/2014/main" id="{E8C98CA9-78A1-4583-8E66-D415DCC119C7}"/>
              </a:ext>
            </a:extLst>
          </p:cNvPr>
          <p:cNvSpPr/>
          <p:nvPr/>
        </p:nvSpPr>
        <p:spPr>
          <a:xfrm>
            <a:off x="1011310" y="3451222"/>
            <a:ext cx="1898672" cy="5154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Investigative team assigned</a:t>
            </a:r>
          </a:p>
        </p:txBody>
      </p:sp>
      <p:sp>
        <p:nvSpPr>
          <p:cNvPr id="7" name="Rectangle 6">
            <a:extLst>
              <a:ext uri="{FF2B5EF4-FFF2-40B4-BE49-F238E27FC236}">
                <a16:creationId xmlns:a16="http://schemas.microsoft.com/office/drawing/2014/main" id="{7A55CD80-D882-428F-B11E-F61DE57BE616}"/>
              </a:ext>
            </a:extLst>
          </p:cNvPr>
          <p:cNvSpPr/>
          <p:nvPr/>
        </p:nvSpPr>
        <p:spPr>
          <a:xfrm>
            <a:off x="3603595" y="2697076"/>
            <a:ext cx="2416029" cy="10234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Investigative team fact-finds and collects evidence</a:t>
            </a:r>
          </a:p>
        </p:txBody>
      </p:sp>
      <p:sp>
        <p:nvSpPr>
          <p:cNvPr id="9" name="Rectangle 8">
            <a:extLst>
              <a:ext uri="{FF2B5EF4-FFF2-40B4-BE49-F238E27FC236}">
                <a16:creationId xmlns:a16="http://schemas.microsoft.com/office/drawing/2014/main" id="{C1F8447B-B5B6-4F2A-812A-0BF64895A307}"/>
              </a:ext>
            </a:extLst>
          </p:cNvPr>
          <p:cNvSpPr/>
          <p:nvPr/>
        </p:nvSpPr>
        <p:spPr>
          <a:xfrm>
            <a:off x="6350813" y="2697076"/>
            <a:ext cx="2416029" cy="102345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Investigative team makes a recommendation for finding</a:t>
            </a:r>
          </a:p>
        </p:txBody>
      </p:sp>
      <p:sp>
        <p:nvSpPr>
          <p:cNvPr id="10" name="Rectangle 9">
            <a:extLst>
              <a:ext uri="{FF2B5EF4-FFF2-40B4-BE49-F238E27FC236}">
                <a16:creationId xmlns:a16="http://schemas.microsoft.com/office/drawing/2014/main" id="{B1312AE0-4CED-4092-9894-DCD280C8E1A3}"/>
              </a:ext>
            </a:extLst>
          </p:cNvPr>
          <p:cNvSpPr/>
          <p:nvPr/>
        </p:nvSpPr>
        <p:spPr>
          <a:xfrm>
            <a:off x="903849" y="4177572"/>
            <a:ext cx="2416029" cy="15137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Title IX Coordinator and Dean of Students determine final sanctions and notify both parties</a:t>
            </a:r>
          </a:p>
        </p:txBody>
      </p:sp>
      <p:sp>
        <p:nvSpPr>
          <p:cNvPr id="11" name="Rectangle 10">
            <a:extLst>
              <a:ext uri="{FF2B5EF4-FFF2-40B4-BE49-F238E27FC236}">
                <a16:creationId xmlns:a16="http://schemas.microsoft.com/office/drawing/2014/main" id="{0DF334DD-1B0D-468F-A3D4-FAB780FE5694}"/>
              </a:ext>
            </a:extLst>
          </p:cNvPr>
          <p:cNvSpPr/>
          <p:nvPr/>
        </p:nvSpPr>
        <p:spPr>
          <a:xfrm>
            <a:off x="3710825" y="5194626"/>
            <a:ext cx="2263279" cy="6670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Both parties accept finding and sanctions</a:t>
            </a:r>
          </a:p>
        </p:txBody>
      </p:sp>
      <p:sp>
        <p:nvSpPr>
          <p:cNvPr id="12" name="Rectangle 11">
            <a:extLst>
              <a:ext uri="{FF2B5EF4-FFF2-40B4-BE49-F238E27FC236}">
                <a16:creationId xmlns:a16="http://schemas.microsoft.com/office/drawing/2014/main" id="{D17B3788-4A88-4A23-ADD4-D8B00B4CE6B4}"/>
              </a:ext>
            </a:extLst>
          </p:cNvPr>
          <p:cNvSpPr/>
          <p:nvPr/>
        </p:nvSpPr>
        <p:spPr>
          <a:xfrm>
            <a:off x="3718526" y="4177572"/>
            <a:ext cx="2263279" cy="8935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least one party does not accept finding or sanctions</a:t>
            </a:r>
          </a:p>
        </p:txBody>
      </p:sp>
      <p:sp>
        <p:nvSpPr>
          <p:cNvPr id="13" name="Rectangle 12">
            <a:extLst>
              <a:ext uri="{FF2B5EF4-FFF2-40B4-BE49-F238E27FC236}">
                <a16:creationId xmlns:a16="http://schemas.microsoft.com/office/drawing/2014/main" id="{AE833857-40EB-4091-9D14-B18F8FAF9F36}"/>
              </a:ext>
            </a:extLst>
          </p:cNvPr>
          <p:cNvSpPr/>
          <p:nvPr/>
        </p:nvSpPr>
        <p:spPr>
          <a:xfrm>
            <a:off x="6404470" y="4169567"/>
            <a:ext cx="2379150" cy="7008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Formal Hearing</a:t>
            </a:r>
          </a:p>
        </p:txBody>
      </p:sp>
      <p:sp>
        <p:nvSpPr>
          <p:cNvPr id="15" name="Octagon 14">
            <a:extLst>
              <a:ext uri="{FF2B5EF4-FFF2-40B4-BE49-F238E27FC236}">
                <a16:creationId xmlns:a16="http://schemas.microsoft.com/office/drawing/2014/main" id="{D2A897AD-2E22-40AB-985B-CDDD9E591205}"/>
              </a:ext>
            </a:extLst>
          </p:cNvPr>
          <p:cNvSpPr/>
          <p:nvPr/>
        </p:nvSpPr>
        <p:spPr>
          <a:xfrm>
            <a:off x="9424158" y="5276676"/>
            <a:ext cx="1429857" cy="1031846"/>
          </a:xfrm>
          <a:prstGeom prst="octagon">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a:t>Process</a:t>
            </a:r>
          </a:p>
          <a:p>
            <a:pPr algn="ctr"/>
            <a:r>
              <a:rPr lang="en-US" dirty="0"/>
              <a:t>Ends</a:t>
            </a:r>
          </a:p>
        </p:txBody>
      </p:sp>
      <p:cxnSp>
        <p:nvCxnSpPr>
          <p:cNvPr id="17" name="Straight Arrow Connector 16">
            <a:extLst>
              <a:ext uri="{FF2B5EF4-FFF2-40B4-BE49-F238E27FC236}">
                <a16:creationId xmlns:a16="http://schemas.microsoft.com/office/drawing/2014/main" id="{4DADD10D-A8F9-4C3A-9B72-0CFF06EC8317}"/>
              </a:ext>
            </a:extLst>
          </p:cNvPr>
          <p:cNvCxnSpPr>
            <a:cxnSpLocks/>
            <a:stCxn id="4" idx="3"/>
            <a:endCxn id="5" idx="1"/>
          </p:cNvCxnSpPr>
          <p:nvPr/>
        </p:nvCxnSpPr>
        <p:spPr>
          <a:xfrm>
            <a:off x="3267071" y="1928676"/>
            <a:ext cx="451455" cy="4038"/>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8" name="Straight Arrow Connector 17">
            <a:extLst>
              <a:ext uri="{FF2B5EF4-FFF2-40B4-BE49-F238E27FC236}">
                <a16:creationId xmlns:a16="http://schemas.microsoft.com/office/drawing/2014/main" id="{71F01CEF-6357-4CB5-A06B-DCE49A59BC7C}"/>
              </a:ext>
            </a:extLst>
          </p:cNvPr>
          <p:cNvCxnSpPr>
            <a:cxnSpLocks/>
            <a:stCxn id="6" idx="3"/>
            <a:endCxn id="7" idx="1"/>
          </p:cNvCxnSpPr>
          <p:nvPr/>
        </p:nvCxnSpPr>
        <p:spPr>
          <a:xfrm flipV="1">
            <a:off x="2909982" y="3208805"/>
            <a:ext cx="693613" cy="500167"/>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9" name="Straight Arrow Connector 18">
            <a:extLst>
              <a:ext uri="{FF2B5EF4-FFF2-40B4-BE49-F238E27FC236}">
                <a16:creationId xmlns:a16="http://schemas.microsoft.com/office/drawing/2014/main" id="{1A813AAF-09C0-4C1E-A416-FE1D325F13C1}"/>
              </a:ext>
            </a:extLst>
          </p:cNvPr>
          <p:cNvCxnSpPr>
            <a:cxnSpLocks/>
            <a:stCxn id="5" idx="3"/>
            <a:endCxn id="47" idx="1"/>
          </p:cNvCxnSpPr>
          <p:nvPr/>
        </p:nvCxnSpPr>
        <p:spPr>
          <a:xfrm>
            <a:off x="5974288" y="1932714"/>
            <a:ext cx="451455" cy="139331"/>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20" name="Straight Arrow Connector 19">
            <a:extLst>
              <a:ext uri="{FF2B5EF4-FFF2-40B4-BE49-F238E27FC236}">
                <a16:creationId xmlns:a16="http://schemas.microsoft.com/office/drawing/2014/main" id="{E84B1185-158F-4E4A-9E05-03F8304EB729}"/>
              </a:ext>
            </a:extLst>
          </p:cNvPr>
          <p:cNvCxnSpPr>
            <a:cxnSpLocks/>
            <a:stCxn id="7" idx="3"/>
            <a:endCxn id="9" idx="1"/>
          </p:cNvCxnSpPr>
          <p:nvPr/>
        </p:nvCxnSpPr>
        <p:spPr>
          <a:xfrm>
            <a:off x="6019624" y="3208805"/>
            <a:ext cx="331189" cy="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21" name="Straight Arrow Connector 20">
            <a:extLst>
              <a:ext uri="{FF2B5EF4-FFF2-40B4-BE49-F238E27FC236}">
                <a16:creationId xmlns:a16="http://schemas.microsoft.com/office/drawing/2014/main" id="{CF84B263-94BF-4F5C-A26E-45B7017CDADD}"/>
              </a:ext>
            </a:extLst>
          </p:cNvPr>
          <p:cNvCxnSpPr>
            <a:cxnSpLocks/>
            <a:endCxn id="11" idx="1"/>
          </p:cNvCxnSpPr>
          <p:nvPr/>
        </p:nvCxnSpPr>
        <p:spPr>
          <a:xfrm>
            <a:off x="3339275" y="5402510"/>
            <a:ext cx="371550" cy="12563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22" name="Straight Arrow Connector 21">
            <a:extLst>
              <a:ext uri="{FF2B5EF4-FFF2-40B4-BE49-F238E27FC236}">
                <a16:creationId xmlns:a16="http://schemas.microsoft.com/office/drawing/2014/main" id="{317A6C2E-5643-4E66-AFCC-412F21189DAF}"/>
              </a:ext>
            </a:extLst>
          </p:cNvPr>
          <p:cNvCxnSpPr>
            <a:cxnSpLocks/>
            <a:endCxn id="12" idx="1"/>
          </p:cNvCxnSpPr>
          <p:nvPr/>
        </p:nvCxnSpPr>
        <p:spPr>
          <a:xfrm>
            <a:off x="3339275" y="4588510"/>
            <a:ext cx="379251" cy="35827"/>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24" name="Straight Arrow Connector 23">
            <a:extLst>
              <a:ext uri="{FF2B5EF4-FFF2-40B4-BE49-F238E27FC236}">
                <a16:creationId xmlns:a16="http://schemas.microsoft.com/office/drawing/2014/main" id="{4D209C22-FE36-4274-BC52-2DA534AC8FE6}"/>
              </a:ext>
            </a:extLst>
          </p:cNvPr>
          <p:cNvCxnSpPr>
            <a:cxnSpLocks/>
            <a:stCxn id="12" idx="3"/>
            <a:endCxn id="13" idx="1"/>
          </p:cNvCxnSpPr>
          <p:nvPr/>
        </p:nvCxnSpPr>
        <p:spPr>
          <a:xfrm flipV="1">
            <a:off x="5981805" y="4520011"/>
            <a:ext cx="422665" cy="104326"/>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47" name="Rectangle 46">
            <a:extLst>
              <a:ext uri="{FF2B5EF4-FFF2-40B4-BE49-F238E27FC236}">
                <a16:creationId xmlns:a16="http://schemas.microsoft.com/office/drawing/2014/main" id="{B7545124-A39F-4AE2-A18F-67B64709D24D}"/>
              </a:ext>
            </a:extLst>
          </p:cNvPr>
          <p:cNvSpPr/>
          <p:nvPr/>
        </p:nvSpPr>
        <p:spPr>
          <a:xfrm>
            <a:off x="6425743" y="1694344"/>
            <a:ext cx="2357877" cy="7554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Appropriate Resolution method determined</a:t>
            </a:r>
          </a:p>
        </p:txBody>
      </p:sp>
      <p:cxnSp>
        <p:nvCxnSpPr>
          <p:cNvPr id="55" name="Connector: Elbow 54">
            <a:extLst>
              <a:ext uri="{FF2B5EF4-FFF2-40B4-BE49-F238E27FC236}">
                <a16:creationId xmlns:a16="http://schemas.microsoft.com/office/drawing/2014/main" id="{367CD187-64A5-4428-B995-479C9EC277F3}"/>
              </a:ext>
            </a:extLst>
          </p:cNvPr>
          <p:cNvCxnSpPr>
            <a:cxnSpLocks/>
            <a:stCxn id="47" idx="2"/>
            <a:endCxn id="37" idx="0"/>
          </p:cNvCxnSpPr>
          <p:nvPr/>
        </p:nvCxnSpPr>
        <p:spPr>
          <a:xfrm rot="5400000">
            <a:off x="4693855" y="-283463"/>
            <a:ext cx="177619" cy="5644036"/>
          </a:xfrm>
          <a:prstGeom prst="bentConnector3">
            <a:avLst>
              <a:gd name="adj1" fmla="val 50000"/>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59" name="Connector: Elbow 58">
            <a:extLst>
              <a:ext uri="{FF2B5EF4-FFF2-40B4-BE49-F238E27FC236}">
                <a16:creationId xmlns:a16="http://schemas.microsoft.com/office/drawing/2014/main" id="{D622F1D4-030D-46DA-A2C2-42CFEA61491D}"/>
              </a:ext>
            </a:extLst>
          </p:cNvPr>
          <p:cNvCxnSpPr>
            <a:cxnSpLocks/>
            <a:stCxn id="47" idx="3"/>
            <a:endCxn id="124" idx="0"/>
          </p:cNvCxnSpPr>
          <p:nvPr/>
        </p:nvCxnSpPr>
        <p:spPr>
          <a:xfrm>
            <a:off x="8783620" y="2072045"/>
            <a:ext cx="1456194" cy="728293"/>
          </a:xfrm>
          <a:prstGeom prst="bentConnector2">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65" name="Connector: Elbow 64">
            <a:extLst>
              <a:ext uri="{FF2B5EF4-FFF2-40B4-BE49-F238E27FC236}">
                <a16:creationId xmlns:a16="http://schemas.microsoft.com/office/drawing/2014/main" id="{7942A530-3CE6-4423-8C44-8529DE7CAD0D}"/>
              </a:ext>
            </a:extLst>
          </p:cNvPr>
          <p:cNvCxnSpPr>
            <a:cxnSpLocks/>
            <a:stCxn id="9" idx="2"/>
            <a:endCxn id="10" idx="0"/>
          </p:cNvCxnSpPr>
          <p:nvPr/>
        </p:nvCxnSpPr>
        <p:spPr>
          <a:xfrm rot="5400000">
            <a:off x="4606827" y="1225570"/>
            <a:ext cx="457039" cy="5446964"/>
          </a:xfrm>
          <a:prstGeom prst="bentConnector3">
            <a:avLst>
              <a:gd name="adj1" fmla="val 68355"/>
            </a:avLst>
          </a:prstGeom>
          <a:ln>
            <a:tailEnd type="triangle"/>
          </a:ln>
        </p:spPr>
        <p:style>
          <a:lnRef idx="1">
            <a:schemeClr val="accent2"/>
          </a:lnRef>
          <a:fillRef idx="0">
            <a:schemeClr val="accent2"/>
          </a:fillRef>
          <a:effectRef idx="0">
            <a:schemeClr val="accent2"/>
          </a:effectRef>
          <a:fontRef idx="minor">
            <a:schemeClr val="tx1"/>
          </a:fontRef>
        </p:style>
      </p:cxnSp>
      <p:sp>
        <p:nvSpPr>
          <p:cNvPr id="79" name="Rectangle 78">
            <a:extLst>
              <a:ext uri="{FF2B5EF4-FFF2-40B4-BE49-F238E27FC236}">
                <a16:creationId xmlns:a16="http://schemas.microsoft.com/office/drawing/2014/main" id="{A57A59A9-A9CA-4299-B612-265752ED2E57}"/>
              </a:ext>
            </a:extLst>
          </p:cNvPr>
          <p:cNvSpPr/>
          <p:nvPr/>
        </p:nvSpPr>
        <p:spPr>
          <a:xfrm>
            <a:off x="6593488" y="5117785"/>
            <a:ext cx="1998239" cy="4490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Appeal*</a:t>
            </a:r>
          </a:p>
        </p:txBody>
      </p:sp>
      <p:cxnSp>
        <p:nvCxnSpPr>
          <p:cNvPr id="80" name="Straight Arrow Connector 79">
            <a:extLst>
              <a:ext uri="{FF2B5EF4-FFF2-40B4-BE49-F238E27FC236}">
                <a16:creationId xmlns:a16="http://schemas.microsoft.com/office/drawing/2014/main" id="{7A1242F5-21F5-4264-BB0E-646823E00C9E}"/>
              </a:ext>
            </a:extLst>
          </p:cNvPr>
          <p:cNvCxnSpPr>
            <a:cxnSpLocks/>
            <a:stCxn id="13" idx="2"/>
            <a:endCxn id="79" idx="0"/>
          </p:cNvCxnSpPr>
          <p:nvPr/>
        </p:nvCxnSpPr>
        <p:spPr>
          <a:xfrm flipH="1">
            <a:off x="7592608" y="4870455"/>
            <a:ext cx="1437" cy="24733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16" name="Connector: Elbow 115">
            <a:extLst>
              <a:ext uri="{FF2B5EF4-FFF2-40B4-BE49-F238E27FC236}">
                <a16:creationId xmlns:a16="http://schemas.microsoft.com/office/drawing/2014/main" id="{FBC512F5-6804-44A0-BE46-5D24EBEFFC89}"/>
              </a:ext>
            </a:extLst>
          </p:cNvPr>
          <p:cNvCxnSpPr>
            <a:cxnSpLocks/>
            <a:stCxn id="11" idx="3"/>
            <a:endCxn id="15" idx="4"/>
          </p:cNvCxnSpPr>
          <p:nvPr/>
        </p:nvCxnSpPr>
        <p:spPr>
          <a:xfrm>
            <a:off x="5974104" y="5528140"/>
            <a:ext cx="3450054" cy="478165"/>
          </a:xfrm>
          <a:prstGeom prst="bentConnector3">
            <a:avLst>
              <a:gd name="adj1" fmla="val 50000"/>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21" name="Connector: Elbow 120">
            <a:extLst>
              <a:ext uri="{FF2B5EF4-FFF2-40B4-BE49-F238E27FC236}">
                <a16:creationId xmlns:a16="http://schemas.microsoft.com/office/drawing/2014/main" id="{BB179BC6-8494-431E-ABAD-DFB270406EB5}"/>
              </a:ext>
            </a:extLst>
          </p:cNvPr>
          <p:cNvCxnSpPr>
            <a:cxnSpLocks/>
            <a:stCxn id="79" idx="3"/>
            <a:endCxn id="15" idx="5"/>
          </p:cNvCxnSpPr>
          <p:nvPr/>
        </p:nvCxnSpPr>
        <p:spPr>
          <a:xfrm>
            <a:off x="8591727" y="5342302"/>
            <a:ext cx="832431" cy="236591"/>
          </a:xfrm>
          <a:prstGeom prst="bentConnector3">
            <a:avLst>
              <a:gd name="adj1" fmla="val 50000"/>
            </a:avLst>
          </a:prstGeom>
          <a:ln>
            <a:tailEnd type="triangle"/>
          </a:ln>
        </p:spPr>
        <p:style>
          <a:lnRef idx="1">
            <a:schemeClr val="accent2"/>
          </a:lnRef>
          <a:fillRef idx="0">
            <a:schemeClr val="accent2"/>
          </a:fillRef>
          <a:effectRef idx="0">
            <a:schemeClr val="accent2"/>
          </a:effectRef>
          <a:fontRef idx="minor">
            <a:schemeClr val="tx1"/>
          </a:fontRef>
        </p:style>
      </p:cxnSp>
      <p:sp>
        <p:nvSpPr>
          <p:cNvPr id="124" name="Rectangle 123">
            <a:extLst>
              <a:ext uri="{FF2B5EF4-FFF2-40B4-BE49-F238E27FC236}">
                <a16:creationId xmlns:a16="http://schemas.microsoft.com/office/drawing/2014/main" id="{CF3EF4F4-23F1-4917-90C5-E801BD5EC0CF}"/>
              </a:ext>
            </a:extLst>
          </p:cNvPr>
          <p:cNvSpPr/>
          <p:nvPr/>
        </p:nvSpPr>
        <p:spPr>
          <a:xfrm>
            <a:off x="9211332" y="2800338"/>
            <a:ext cx="2056963" cy="824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Conflict Resolution with both parties</a:t>
            </a:r>
          </a:p>
        </p:txBody>
      </p:sp>
      <p:cxnSp>
        <p:nvCxnSpPr>
          <p:cNvPr id="128" name="Connector: Elbow 127">
            <a:extLst>
              <a:ext uri="{FF2B5EF4-FFF2-40B4-BE49-F238E27FC236}">
                <a16:creationId xmlns:a16="http://schemas.microsoft.com/office/drawing/2014/main" id="{60AFC09E-F654-4247-B048-6EE794509424}"/>
              </a:ext>
            </a:extLst>
          </p:cNvPr>
          <p:cNvCxnSpPr>
            <a:cxnSpLocks/>
            <a:stCxn id="124" idx="2"/>
          </p:cNvCxnSpPr>
          <p:nvPr/>
        </p:nvCxnSpPr>
        <p:spPr>
          <a:xfrm rot="5400000">
            <a:off x="9334118" y="4370981"/>
            <a:ext cx="1651715" cy="159678"/>
          </a:xfrm>
          <a:prstGeom prst="bentConnector3">
            <a:avLst>
              <a:gd name="adj1" fmla="val 50000"/>
            </a:avLst>
          </a:prstGeom>
          <a:ln>
            <a:tailEnd type="triangle"/>
          </a:ln>
        </p:spPr>
        <p:style>
          <a:lnRef idx="1">
            <a:schemeClr val="accent2"/>
          </a:lnRef>
          <a:fillRef idx="0">
            <a:schemeClr val="accent2"/>
          </a:fillRef>
          <a:effectRef idx="0">
            <a:schemeClr val="accent2"/>
          </a:effectRef>
          <a:fontRef idx="minor">
            <a:schemeClr val="tx1"/>
          </a:fontRef>
        </p:style>
      </p:cxnSp>
      <p:sp>
        <p:nvSpPr>
          <p:cNvPr id="37" name="Rectangle 36">
            <a:extLst>
              <a:ext uri="{FF2B5EF4-FFF2-40B4-BE49-F238E27FC236}">
                <a16:creationId xmlns:a16="http://schemas.microsoft.com/office/drawing/2014/main" id="{4DD99A0F-AF4C-4AE0-BB2B-BFD1007F9DD3}"/>
              </a:ext>
            </a:extLst>
          </p:cNvPr>
          <p:cNvSpPr/>
          <p:nvPr/>
        </p:nvSpPr>
        <p:spPr>
          <a:xfrm>
            <a:off x="926749" y="2627365"/>
            <a:ext cx="2067793" cy="7058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Interim remedies enacted</a:t>
            </a:r>
          </a:p>
        </p:txBody>
      </p:sp>
      <p:cxnSp>
        <p:nvCxnSpPr>
          <p:cNvPr id="43" name="Straight Arrow Connector 42">
            <a:extLst>
              <a:ext uri="{FF2B5EF4-FFF2-40B4-BE49-F238E27FC236}">
                <a16:creationId xmlns:a16="http://schemas.microsoft.com/office/drawing/2014/main" id="{68D81963-A0F9-44B4-8376-EB5E7DB5E65E}"/>
              </a:ext>
            </a:extLst>
          </p:cNvPr>
          <p:cNvCxnSpPr>
            <a:cxnSpLocks/>
            <a:stCxn id="37" idx="2"/>
            <a:endCxn id="6" idx="0"/>
          </p:cNvCxnSpPr>
          <p:nvPr/>
        </p:nvCxnSpPr>
        <p:spPr>
          <a:xfrm>
            <a:off x="1960646" y="3333205"/>
            <a:ext cx="0" cy="118017"/>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93386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A2BC4-F3F9-4B08-9BB1-9EDAC3486E74}"/>
              </a:ext>
            </a:extLst>
          </p:cNvPr>
          <p:cNvSpPr>
            <a:spLocks noGrp="1"/>
          </p:cNvSpPr>
          <p:nvPr>
            <p:ph type="title"/>
          </p:nvPr>
        </p:nvSpPr>
        <p:spPr/>
        <p:txBody>
          <a:bodyPr/>
          <a:lstStyle/>
          <a:p>
            <a:r>
              <a:rPr lang="en-US" dirty="0"/>
              <a:t>Evidentiary Standard</a:t>
            </a:r>
          </a:p>
        </p:txBody>
      </p:sp>
      <p:sp>
        <p:nvSpPr>
          <p:cNvPr id="3" name="Content Placeholder 2">
            <a:extLst>
              <a:ext uri="{FF2B5EF4-FFF2-40B4-BE49-F238E27FC236}">
                <a16:creationId xmlns:a16="http://schemas.microsoft.com/office/drawing/2014/main" id="{0DF5AF46-D2DA-41A0-9821-536066910752}"/>
              </a:ext>
            </a:extLst>
          </p:cNvPr>
          <p:cNvSpPr>
            <a:spLocks noGrp="1"/>
          </p:cNvSpPr>
          <p:nvPr>
            <p:ph idx="1"/>
          </p:nvPr>
        </p:nvSpPr>
        <p:spPr/>
        <p:txBody>
          <a:bodyPr/>
          <a:lstStyle/>
          <a:p>
            <a:r>
              <a:rPr lang="en-US" dirty="0"/>
              <a:t>Preponderance of evidence</a:t>
            </a:r>
          </a:p>
          <a:p>
            <a:pPr lvl="1"/>
            <a:r>
              <a:rPr lang="en-US" dirty="0"/>
              <a:t>50% plus a feather</a:t>
            </a:r>
          </a:p>
          <a:p>
            <a:pPr lvl="1"/>
            <a:r>
              <a:rPr lang="en-US" dirty="0"/>
              <a:t>More likely than not</a:t>
            </a:r>
          </a:p>
        </p:txBody>
      </p:sp>
    </p:spTree>
    <p:extLst>
      <p:ext uri="{BB962C8B-B14F-4D97-AF65-F5344CB8AC3E}">
        <p14:creationId xmlns:p14="http://schemas.microsoft.com/office/powerpoint/2010/main" val="2860651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62391-514F-4A2A-BE7E-FC5ACA080B6F}"/>
              </a:ext>
            </a:extLst>
          </p:cNvPr>
          <p:cNvSpPr>
            <a:spLocks noGrp="1"/>
          </p:cNvSpPr>
          <p:nvPr>
            <p:ph type="title"/>
          </p:nvPr>
        </p:nvSpPr>
        <p:spPr/>
        <p:txBody>
          <a:bodyPr/>
          <a:lstStyle/>
          <a:p>
            <a:r>
              <a:rPr lang="en-US" dirty="0"/>
              <a:t>Investigator Skills</a:t>
            </a:r>
          </a:p>
        </p:txBody>
      </p:sp>
      <p:sp>
        <p:nvSpPr>
          <p:cNvPr id="3" name="Content Placeholder 2">
            <a:extLst>
              <a:ext uri="{FF2B5EF4-FFF2-40B4-BE49-F238E27FC236}">
                <a16:creationId xmlns:a16="http://schemas.microsoft.com/office/drawing/2014/main" id="{B6C1EEEC-A650-4E6D-AFFF-0C0B1D3C0BD1}"/>
              </a:ext>
            </a:extLst>
          </p:cNvPr>
          <p:cNvSpPr>
            <a:spLocks noGrp="1"/>
          </p:cNvSpPr>
          <p:nvPr>
            <p:ph idx="1"/>
          </p:nvPr>
        </p:nvSpPr>
        <p:spPr/>
        <p:txBody>
          <a:bodyPr/>
          <a:lstStyle/>
          <a:p>
            <a:r>
              <a:rPr lang="en-US" dirty="0"/>
              <a:t>Questioning</a:t>
            </a:r>
          </a:p>
          <a:p>
            <a:endParaRPr lang="en-US" dirty="0"/>
          </a:p>
          <a:p>
            <a:r>
              <a:rPr lang="en-US" dirty="0"/>
              <a:t>Evidence Collection</a:t>
            </a:r>
          </a:p>
          <a:p>
            <a:endParaRPr lang="en-US" dirty="0"/>
          </a:p>
          <a:p>
            <a:r>
              <a:rPr lang="en-US" dirty="0"/>
              <a:t>Evidence Analysis</a:t>
            </a:r>
          </a:p>
          <a:p>
            <a:endParaRPr lang="en-US" dirty="0"/>
          </a:p>
          <a:p>
            <a:r>
              <a:rPr lang="en-US" dirty="0"/>
              <a:t>Credibility Determinations</a:t>
            </a:r>
          </a:p>
        </p:txBody>
      </p:sp>
    </p:spTree>
    <p:extLst>
      <p:ext uri="{BB962C8B-B14F-4D97-AF65-F5344CB8AC3E}">
        <p14:creationId xmlns:p14="http://schemas.microsoft.com/office/powerpoint/2010/main" val="1628378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611EB-FDC0-451D-B76C-ED15D6872254}"/>
              </a:ext>
            </a:extLst>
          </p:cNvPr>
          <p:cNvSpPr>
            <a:spLocks noGrp="1"/>
          </p:cNvSpPr>
          <p:nvPr>
            <p:ph type="title"/>
          </p:nvPr>
        </p:nvSpPr>
        <p:spPr/>
        <p:txBody>
          <a:bodyPr/>
          <a:lstStyle/>
          <a:p>
            <a:r>
              <a:rPr lang="en-US" dirty="0"/>
              <a:t>Interviewing</a:t>
            </a:r>
          </a:p>
        </p:txBody>
      </p:sp>
      <p:sp>
        <p:nvSpPr>
          <p:cNvPr id="3" name="Content Placeholder 2">
            <a:extLst>
              <a:ext uri="{FF2B5EF4-FFF2-40B4-BE49-F238E27FC236}">
                <a16:creationId xmlns:a16="http://schemas.microsoft.com/office/drawing/2014/main" id="{64D7ACC3-468C-4A74-A642-F2E94BA740BF}"/>
              </a:ext>
            </a:extLst>
          </p:cNvPr>
          <p:cNvSpPr>
            <a:spLocks noGrp="1"/>
          </p:cNvSpPr>
          <p:nvPr>
            <p:ph idx="1"/>
          </p:nvPr>
        </p:nvSpPr>
        <p:spPr/>
        <p:txBody>
          <a:bodyPr/>
          <a:lstStyle/>
          <a:p>
            <a:r>
              <a:rPr lang="en-US" dirty="0"/>
              <a:t>Recording conversation for accuracy, but one person taking notes and recording the details is preferred</a:t>
            </a:r>
          </a:p>
          <a:p>
            <a:endParaRPr lang="en-US" dirty="0"/>
          </a:p>
          <a:p>
            <a:r>
              <a:rPr lang="en-US" dirty="0"/>
              <a:t>Always want to ask if there are other people who would have evidence that can be contributed</a:t>
            </a:r>
          </a:p>
          <a:p>
            <a:endParaRPr lang="en-US" dirty="0"/>
          </a:p>
          <a:p>
            <a:r>
              <a:rPr lang="en-US" dirty="0"/>
              <a:t>After each interview, a summary should be put together, and ideally provided to the student to verify the information</a:t>
            </a:r>
          </a:p>
        </p:txBody>
      </p:sp>
    </p:spTree>
    <p:extLst>
      <p:ext uri="{BB962C8B-B14F-4D97-AF65-F5344CB8AC3E}">
        <p14:creationId xmlns:p14="http://schemas.microsoft.com/office/powerpoint/2010/main" val="127791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10D9E-C8D7-4A70-A78E-5602A4012A63}"/>
              </a:ext>
            </a:extLst>
          </p:cNvPr>
          <p:cNvSpPr>
            <a:spLocks noGrp="1"/>
          </p:cNvSpPr>
          <p:nvPr>
            <p:ph type="title"/>
          </p:nvPr>
        </p:nvSpPr>
        <p:spPr/>
        <p:txBody>
          <a:bodyPr/>
          <a:lstStyle/>
          <a:p>
            <a:r>
              <a:rPr lang="en-US" dirty="0"/>
              <a:t>Collecting Evidence</a:t>
            </a:r>
          </a:p>
        </p:txBody>
      </p:sp>
      <p:sp>
        <p:nvSpPr>
          <p:cNvPr id="3" name="Content Placeholder 2">
            <a:extLst>
              <a:ext uri="{FF2B5EF4-FFF2-40B4-BE49-F238E27FC236}">
                <a16:creationId xmlns:a16="http://schemas.microsoft.com/office/drawing/2014/main" id="{665DE151-1E16-4FC6-95BB-BF0580FEDFA5}"/>
              </a:ext>
            </a:extLst>
          </p:cNvPr>
          <p:cNvSpPr>
            <a:spLocks noGrp="1"/>
          </p:cNvSpPr>
          <p:nvPr>
            <p:ph idx="1"/>
          </p:nvPr>
        </p:nvSpPr>
        <p:spPr/>
        <p:txBody>
          <a:bodyPr/>
          <a:lstStyle/>
          <a:p>
            <a:r>
              <a:rPr lang="en-US" dirty="0"/>
              <a:t>Even though you are collecting info after the fact, there are still many forms of evidence you can collect</a:t>
            </a:r>
          </a:p>
          <a:p>
            <a:endParaRPr lang="en-US" dirty="0"/>
          </a:p>
          <a:p>
            <a:r>
              <a:rPr lang="en-US" dirty="0"/>
              <a:t>Video, text messages, written notes or letters all can be copied or collected</a:t>
            </a:r>
          </a:p>
          <a:p>
            <a:endParaRPr lang="en-US" dirty="0"/>
          </a:p>
          <a:p>
            <a:r>
              <a:rPr lang="en-US" dirty="0"/>
              <a:t>Even lock logs on campus can be obtained to verify a timeline or event if needed</a:t>
            </a:r>
          </a:p>
        </p:txBody>
      </p:sp>
    </p:spTree>
    <p:extLst>
      <p:ext uri="{BB962C8B-B14F-4D97-AF65-F5344CB8AC3E}">
        <p14:creationId xmlns:p14="http://schemas.microsoft.com/office/powerpoint/2010/main" val="30831746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C87E2-2ECF-4450-86C8-4FD906B790AD}"/>
              </a:ext>
            </a:extLst>
          </p:cNvPr>
          <p:cNvSpPr>
            <a:spLocks noGrp="1"/>
          </p:cNvSpPr>
          <p:nvPr>
            <p:ph type="title"/>
          </p:nvPr>
        </p:nvSpPr>
        <p:spPr/>
        <p:txBody>
          <a:bodyPr/>
          <a:lstStyle/>
          <a:p>
            <a:r>
              <a:rPr lang="en-US" dirty="0"/>
              <a:t>Weighing Evidence</a:t>
            </a:r>
          </a:p>
        </p:txBody>
      </p:sp>
      <p:sp>
        <p:nvSpPr>
          <p:cNvPr id="3" name="Content Placeholder 2">
            <a:extLst>
              <a:ext uri="{FF2B5EF4-FFF2-40B4-BE49-F238E27FC236}">
                <a16:creationId xmlns:a16="http://schemas.microsoft.com/office/drawing/2014/main" id="{2FCC0209-43EE-4900-AFB9-69295C21D6AF}"/>
              </a:ext>
            </a:extLst>
          </p:cNvPr>
          <p:cNvSpPr>
            <a:spLocks noGrp="1"/>
          </p:cNvSpPr>
          <p:nvPr>
            <p:ph idx="1"/>
          </p:nvPr>
        </p:nvSpPr>
        <p:spPr/>
        <p:txBody>
          <a:bodyPr>
            <a:normAutofit/>
          </a:bodyPr>
          <a:lstStyle/>
          <a:p>
            <a:r>
              <a:rPr lang="en-US" dirty="0"/>
              <a:t>Documentary Evidence (supportive writings or documents)</a:t>
            </a:r>
          </a:p>
          <a:p>
            <a:r>
              <a:rPr lang="en-US" dirty="0"/>
              <a:t>Electronic Evidence (photos, texts, videos)</a:t>
            </a:r>
          </a:p>
          <a:p>
            <a:r>
              <a:rPr lang="en-US" dirty="0"/>
              <a:t>Real Evidence (physical object)</a:t>
            </a:r>
          </a:p>
          <a:p>
            <a:r>
              <a:rPr lang="en-US" dirty="0"/>
              <a:t>Direct or testimonial (personal observations or experience)</a:t>
            </a:r>
          </a:p>
          <a:p>
            <a:r>
              <a:rPr lang="en-US" dirty="0"/>
              <a:t>Circumstantial evidence (not eyewitness, but compelling)</a:t>
            </a:r>
          </a:p>
          <a:p>
            <a:r>
              <a:rPr lang="en-US" dirty="0"/>
              <a:t>Hearsay Evidence </a:t>
            </a:r>
          </a:p>
          <a:p>
            <a:r>
              <a:rPr lang="en-US" dirty="0"/>
              <a:t>Character Evidence (generally little value or relevance)</a:t>
            </a:r>
          </a:p>
          <a:p>
            <a:r>
              <a:rPr lang="en-US" dirty="0"/>
              <a:t>Impact statements</a:t>
            </a:r>
          </a:p>
        </p:txBody>
      </p:sp>
    </p:spTree>
    <p:extLst>
      <p:ext uri="{BB962C8B-B14F-4D97-AF65-F5344CB8AC3E}">
        <p14:creationId xmlns:p14="http://schemas.microsoft.com/office/powerpoint/2010/main" val="417622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B6D8A-EF0F-43A3-99E6-F20F77D0BAD4}"/>
              </a:ext>
            </a:extLst>
          </p:cNvPr>
          <p:cNvSpPr>
            <a:spLocks noGrp="1"/>
          </p:cNvSpPr>
          <p:nvPr>
            <p:ph type="title"/>
          </p:nvPr>
        </p:nvSpPr>
        <p:spPr/>
        <p:txBody>
          <a:bodyPr/>
          <a:lstStyle/>
          <a:p>
            <a:r>
              <a:rPr lang="en-US" dirty="0"/>
              <a:t>Consent</a:t>
            </a:r>
          </a:p>
        </p:txBody>
      </p:sp>
      <p:sp>
        <p:nvSpPr>
          <p:cNvPr id="3" name="Content Placeholder 2">
            <a:extLst>
              <a:ext uri="{FF2B5EF4-FFF2-40B4-BE49-F238E27FC236}">
                <a16:creationId xmlns:a16="http://schemas.microsoft.com/office/drawing/2014/main" id="{486E125B-376F-42AA-9044-21C9DE0CEA99}"/>
              </a:ext>
            </a:extLst>
          </p:cNvPr>
          <p:cNvSpPr>
            <a:spLocks noGrp="1"/>
          </p:cNvSpPr>
          <p:nvPr>
            <p:ph idx="1"/>
          </p:nvPr>
        </p:nvSpPr>
        <p:spPr/>
        <p:txBody>
          <a:bodyPr>
            <a:normAutofit fontScale="92500" lnSpcReduction="10000"/>
          </a:bodyPr>
          <a:lstStyle/>
          <a:p>
            <a:r>
              <a:rPr lang="en-US" dirty="0"/>
              <a:t>Consent is knowing, voluntary and clear permission by word or action, to engage in mutually agreed upon sexual activity. Since individuals may experience the same interaction in different ways, it is the responsibility of each party to make certain that the other has consented before engaging in the activity. For consent to be valid, there must be a clear expression in words or actions that the other individual consented to that specific sexual conduct.</a:t>
            </a:r>
          </a:p>
          <a:p>
            <a:endParaRPr lang="en-US" dirty="0"/>
          </a:p>
          <a:p>
            <a:r>
              <a:rPr lang="en-US" dirty="0"/>
              <a:t>A person cannot consent if he or she is unable to understand what is happening or is disoriented, helpless, asleep or unconscious for any reason, including due to alcohol or other drugs. An individual who engages in sexual activity when the individual knows, or should know, that the other person is physically or mentally incapacitated has violated this policy.</a:t>
            </a:r>
          </a:p>
        </p:txBody>
      </p:sp>
    </p:spTree>
    <p:extLst>
      <p:ext uri="{BB962C8B-B14F-4D97-AF65-F5344CB8AC3E}">
        <p14:creationId xmlns:p14="http://schemas.microsoft.com/office/powerpoint/2010/main" val="22497996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9C3EB-5DB7-4EAF-8509-0995B2B5835B}"/>
              </a:ext>
            </a:extLst>
          </p:cNvPr>
          <p:cNvSpPr>
            <a:spLocks noGrp="1"/>
          </p:cNvSpPr>
          <p:nvPr>
            <p:ph type="title"/>
          </p:nvPr>
        </p:nvSpPr>
        <p:spPr/>
        <p:txBody>
          <a:bodyPr/>
          <a:lstStyle/>
          <a:p>
            <a:r>
              <a:rPr lang="en-US" dirty="0"/>
              <a:t>Incapacitation</a:t>
            </a:r>
          </a:p>
        </p:txBody>
      </p:sp>
      <p:sp>
        <p:nvSpPr>
          <p:cNvPr id="3" name="Content Placeholder 2">
            <a:extLst>
              <a:ext uri="{FF2B5EF4-FFF2-40B4-BE49-F238E27FC236}">
                <a16:creationId xmlns:a16="http://schemas.microsoft.com/office/drawing/2014/main" id="{4A08E1DE-1F72-42BC-9D05-433DF78F3D5D}"/>
              </a:ext>
            </a:extLst>
          </p:cNvPr>
          <p:cNvSpPr>
            <a:spLocks noGrp="1"/>
          </p:cNvSpPr>
          <p:nvPr>
            <p:ph idx="1"/>
          </p:nvPr>
        </p:nvSpPr>
        <p:spPr/>
        <p:txBody>
          <a:bodyPr/>
          <a:lstStyle/>
          <a:p>
            <a:r>
              <a:rPr lang="en-US" dirty="0"/>
              <a:t>Incapacitation is defined as a state where someone cannot make rational, reasonable decisions because they lack the capacity to give knowing consent (e.g., to understand the “who, what, when, where, why or how” of their sexual interaction). This policy also covers a person whose incapacity results from mental disability, involuntary physical restraint and/or from the taking of incapacitating drugs. </a:t>
            </a:r>
          </a:p>
        </p:txBody>
      </p:sp>
    </p:spTree>
    <p:extLst>
      <p:ext uri="{BB962C8B-B14F-4D97-AF65-F5344CB8AC3E}">
        <p14:creationId xmlns:p14="http://schemas.microsoft.com/office/powerpoint/2010/main" val="45487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E758A-6B20-4542-8286-2EA43EF718BB}"/>
              </a:ext>
            </a:extLst>
          </p:cNvPr>
          <p:cNvSpPr>
            <a:spLocks noGrp="1"/>
          </p:cNvSpPr>
          <p:nvPr>
            <p:ph type="title"/>
          </p:nvPr>
        </p:nvSpPr>
        <p:spPr/>
        <p:txBody>
          <a:bodyPr/>
          <a:lstStyle/>
          <a:p>
            <a:r>
              <a:rPr lang="en-US" dirty="0"/>
              <a:t>When is something TIX?</a:t>
            </a:r>
          </a:p>
        </p:txBody>
      </p:sp>
      <p:sp>
        <p:nvSpPr>
          <p:cNvPr id="3" name="Content Placeholder 2">
            <a:extLst>
              <a:ext uri="{FF2B5EF4-FFF2-40B4-BE49-F238E27FC236}">
                <a16:creationId xmlns:a16="http://schemas.microsoft.com/office/drawing/2014/main" id="{1D58A463-BC96-4927-AF6C-B134CD6FC606}"/>
              </a:ext>
            </a:extLst>
          </p:cNvPr>
          <p:cNvSpPr>
            <a:spLocks noGrp="1"/>
          </p:cNvSpPr>
          <p:nvPr>
            <p:ph idx="1"/>
          </p:nvPr>
        </p:nvSpPr>
        <p:spPr/>
        <p:txBody>
          <a:bodyPr/>
          <a:lstStyle/>
          <a:p>
            <a:r>
              <a:rPr lang="en-US" dirty="0"/>
              <a:t>When it creates a hostile environment</a:t>
            </a:r>
          </a:p>
          <a:p>
            <a:pPr lvl="1"/>
            <a:r>
              <a:rPr lang="en-US" dirty="0"/>
              <a:t>Severe, persistent, or pervasive</a:t>
            </a:r>
          </a:p>
          <a:p>
            <a:pPr lvl="1"/>
            <a:r>
              <a:rPr lang="en-US" dirty="0"/>
              <a:t>AND objectively offensive</a:t>
            </a:r>
          </a:p>
          <a:p>
            <a:endParaRPr lang="en-US" dirty="0"/>
          </a:p>
          <a:p>
            <a:r>
              <a:rPr lang="en-US" dirty="0"/>
              <a:t>It interferes with, denies, or limits an individual’s ability to participate in or benefit from the Institute’s educational, social, residential programs, employment, or benefits of employment</a:t>
            </a:r>
          </a:p>
        </p:txBody>
      </p:sp>
    </p:spTree>
    <p:extLst>
      <p:ext uri="{BB962C8B-B14F-4D97-AF65-F5344CB8AC3E}">
        <p14:creationId xmlns:p14="http://schemas.microsoft.com/office/powerpoint/2010/main" val="4178377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28CC5-C195-4CD8-B11A-90E22E544EB7}"/>
              </a:ext>
            </a:extLst>
          </p:cNvPr>
          <p:cNvSpPr>
            <a:spLocks noGrp="1"/>
          </p:cNvSpPr>
          <p:nvPr>
            <p:ph type="title"/>
          </p:nvPr>
        </p:nvSpPr>
        <p:spPr/>
        <p:txBody>
          <a:bodyPr/>
          <a:lstStyle/>
          <a:p>
            <a:r>
              <a:rPr lang="en-US" dirty="0"/>
              <a:t>Sexual Misconduct Definitions</a:t>
            </a:r>
          </a:p>
        </p:txBody>
      </p:sp>
      <p:sp>
        <p:nvSpPr>
          <p:cNvPr id="3" name="Content Placeholder 2">
            <a:extLst>
              <a:ext uri="{FF2B5EF4-FFF2-40B4-BE49-F238E27FC236}">
                <a16:creationId xmlns:a16="http://schemas.microsoft.com/office/drawing/2014/main" id="{C372269E-5192-47C1-93BD-2B2FE9AAC47A}"/>
              </a:ext>
            </a:extLst>
          </p:cNvPr>
          <p:cNvSpPr>
            <a:spLocks noGrp="1"/>
          </p:cNvSpPr>
          <p:nvPr>
            <p:ph idx="1"/>
          </p:nvPr>
        </p:nvSpPr>
        <p:spPr/>
        <p:txBody>
          <a:bodyPr>
            <a:normAutofit fontScale="55000" lnSpcReduction="20000"/>
          </a:bodyPr>
          <a:lstStyle/>
          <a:p>
            <a:r>
              <a:rPr lang="en-US" dirty="0"/>
              <a:t>Sexual Harassment</a:t>
            </a:r>
          </a:p>
          <a:p>
            <a:pPr lvl="1"/>
            <a:r>
              <a:rPr lang="en-US" dirty="0"/>
              <a:t>Sexual harassment is unwelcome, sexual, or gender-based verbal, written, online, and/or physical conduct.</a:t>
            </a:r>
          </a:p>
          <a:p>
            <a:pPr lvl="1"/>
            <a:endParaRPr lang="en-US" dirty="0"/>
          </a:p>
          <a:p>
            <a:r>
              <a:rPr lang="en-US" dirty="0"/>
              <a:t>Non-consensual Sexual Intercourse</a:t>
            </a:r>
          </a:p>
          <a:p>
            <a:pPr lvl="1"/>
            <a:r>
              <a:rPr lang="en-US" dirty="0"/>
              <a:t>any sexual penetration or intercourse (anal, oral or vaginal) </a:t>
            </a:r>
          </a:p>
          <a:p>
            <a:pPr lvl="1"/>
            <a:r>
              <a:rPr lang="en-US" dirty="0"/>
              <a:t>however slight</a:t>
            </a:r>
          </a:p>
          <a:p>
            <a:pPr lvl="1"/>
            <a:r>
              <a:rPr lang="en-US" dirty="0"/>
              <a:t>with any object</a:t>
            </a:r>
          </a:p>
          <a:p>
            <a:pPr lvl="1"/>
            <a:r>
              <a:rPr lang="en-US" dirty="0"/>
              <a:t>by a person upon another person</a:t>
            </a:r>
          </a:p>
          <a:p>
            <a:pPr lvl="1"/>
            <a:r>
              <a:rPr lang="en-US" dirty="0"/>
              <a:t>that is without consent and/or by force</a:t>
            </a:r>
          </a:p>
          <a:p>
            <a:pPr lvl="1"/>
            <a:endParaRPr lang="en-US" dirty="0"/>
          </a:p>
          <a:p>
            <a:r>
              <a:rPr lang="en-US" dirty="0"/>
              <a:t>Non-consensual Sexual Contact</a:t>
            </a:r>
          </a:p>
          <a:p>
            <a:pPr lvl="1"/>
            <a:r>
              <a:rPr lang="en-US" dirty="0"/>
              <a:t>any intentional sexual touching </a:t>
            </a:r>
          </a:p>
          <a:p>
            <a:pPr lvl="1"/>
            <a:r>
              <a:rPr lang="en-US" dirty="0"/>
              <a:t>however slight</a:t>
            </a:r>
          </a:p>
          <a:p>
            <a:pPr lvl="1"/>
            <a:r>
              <a:rPr lang="en-US" dirty="0"/>
              <a:t>with any object</a:t>
            </a:r>
          </a:p>
          <a:p>
            <a:pPr lvl="1"/>
            <a:r>
              <a:rPr lang="en-US" dirty="0"/>
              <a:t>by a person upon another person</a:t>
            </a:r>
          </a:p>
          <a:p>
            <a:pPr lvl="1"/>
            <a:r>
              <a:rPr lang="en-US" dirty="0"/>
              <a:t>that is without consent and/or by force </a:t>
            </a:r>
          </a:p>
        </p:txBody>
      </p:sp>
    </p:spTree>
    <p:extLst>
      <p:ext uri="{BB962C8B-B14F-4D97-AF65-F5344CB8AC3E}">
        <p14:creationId xmlns:p14="http://schemas.microsoft.com/office/powerpoint/2010/main" val="292870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329FC-0C7B-4676-BAC4-28B3E624A848}"/>
              </a:ext>
            </a:extLst>
          </p:cNvPr>
          <p:cNvSpPr>
            <a:spLocks noGrp="1"/>
          </p:cNvSpPr>
          <p:nvPr>
            <p:ph type="title"/>
          </p:nvPr>
        </p:nvSpPr>
        <p:spPr/>
        <p:txBody>
          <a:bodyPr/>
          <a:lstStyle/>
          <a:p>
            <a:r>
              <a:rPr lang="en-US" dirty="0"/>
              <a:t>Sexual Misconduct Definitions</a:t>
            </a:r>
          </a:p>
        </p:txBody>
      </p:sp>
      <p:sp>
        <p:nvSpPr>
          <p:cNvPr id="3" name="Content Placeholder 2">
            <a:extLst>
              <a:ext uri="{FF2B5EF4-FFF2-40B4-BE49-F238E27FC236}">
                <a16:creationId xmlns:a16="http://schemas.microsoft.com/office/drawing/2014/main" id="{7C202A59-2E5E-443E-9F26-E9302561FE67}"/>
              </a:ext>
            </a:extLst>
          </p:cNvPr>
          <p:cNvSpPr>
            <a:spLocks noGrp="1"/>
          </p:cNvSpPr>
          <p:nvPr>
            <p:ph idx="1"/>
          </p:nvPr>
        </p:nvSpPr>
        <p:spPr/>
        <p:txBody>
          <a:bodyPr>
            <a:normAutofit fontScale="92500" lnSpcReduction="20000"/>
          </a:bodyPr>
          <a:lstStyle/>
          <a:p>
            <a:r>
              <a:rPr lang="en-US" dirty="0"/>
              <a:t>Sexual Exploitation</a:t>
            </a:r>
          </a:p>
          <a:p>
            <a:pPr lvl="1"/>
            <a:r>
              <a:rPr lang="en-US" dirty="0"/>
              <a:t>Sexual voyeurism (such as watching a person undressing, using the bathroom or engaged in sexual acts without the consent of the person observed) •</a:t>
            </a:r>
          </a:p>
          <a:p>
            <a:pPr lvl="1"/>
            <a:r>
              <a:rPr lang="en-US" dirty="0"/>
              <a:t>Taking pictures or video or audio recording another in a sexual act, or in any other private activity without the consent of all involved in the activity, or exceeding the boundaries of consent (such as allowing another person to hide in a closet and observe sexual activity, or disseminating sexual pictures without the photographed person’s consent)</a:t>
            </a:r>
          </a:p>
          <a:p>
            <a:pPr lvl="1"/>
            <a:r>
              <a:rPr lang="en-US" dirty="0"/>
              <a:t>Prostitution</a:t>
            </a:r>
          </a:p>
          <a:p>
            <a:pPr lvl="1"/>
            <a:r>
              <a:rPr lang="en-US" dirty="0"/>
              <a:t>Sexual exploitation also includes engaging in sexual activity with another person while knowingly infected with human immunodeficiency virus (HIV) or other sexually transmitted disease (STD) and without informing the other person of the infection, and further includes administering alcohol or drugs (such as “date rape” drugs) to another person without his or her knowledge or consent</a:t>
            </a:r>
          </a:p>
        </p:txBody>
      </p:sp>
    </p:spTree>
    <p:extLst>
      <p:ext uri="{BB962C8B-B14F-4D97-AF65-F5344CB8AC3E}">
        <p14:creationId xmlns:p14="http://schemas.microsoft.com/office/powerpoint/2010/main" val="3194188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2B39B-3699-4F67-ACB0-3CE934683A87}"/>
              </a:ext>
            </a:extLst>
          </p:cNvPr>
          <p:cNvSpPr>
            <a:spLocks noGrp="1"/>
          </p:cNvSpPr>
          <p:nvPr>
            <p:ph type="title"/>
          </p:nvPr>
        </p:nvSpPr>
        <p:spPr/>
        <p:txBody>
          <a:bodyPr/>
          <a:lstStyle/>
          <a:p>
            <a:r>
              <a:rPr lang="en-US" dirty="0"/>
              <a:t>Reporting Options</a:t>
            </a:r>
          </a:p>
        </p:txBody>
      </p:sp>
      <p:sp>
        <p:nvSpPr>
          <p:cNvPr id="3" name="Content Placeholder 2">
            <a:extLst>
              <a:ext uri="{FF2B5EF4-FFF2-40B4-BE49-F238E27FC236}">
                <a16:creationId xmlns:a16="http://schemas.microsoft.com/office/drawing/2014/main" id="{384AC58C-596D-4E29-9006-F20FDBCFD01E}"/>
              </a:ext>
            </a:extLst>
          </p:cNvPr>
          <p:cNvSpPr>
            <a:spLocks noGrp="1"/>
          </p:cNvSpPr>
          <p:nvPr>
            <p:ph idx="1"/>
          </p:nvPr>
        </p:nvSpPr>
        <p:spPr/>
        <p:txBody>
          <a:bodyPr/>
          <a:lstStyle/>
          <a:p>
            <a:r>
              <a:rPr lang="en-US" dirty="0"/>
              <a:t>Responsible Employee (Mandatory Reporters)</a:t>
            </a:r>
          </a:p>
          <a:p>
            <a:endParaRPr lang="en-US" dirty="0"/>
          </a:p>
          <a:p>
            <a:r>
              <a:rPr lang="en-US" dirty="0"/>
              <a:t>Confidential reporting on-campus</a:t>
            </a:r>
          </a:p>
          <a:p>
            <a:pPr lvl="1"/>
            <a:r>
              <a:rPr lang="en-US" dirty="0"/>
              <a:t>Health Services</a:t>
            </a:r>
          </a:p>
          <a:p>
            <a:pPr lvl="1"/>
            <a:r>
              <a:rPr lang="en-US" dirty="0"/>
              <a:t>Counseling Services</a:t>
            </a:r>
          </a:p>
          <a:p>
            <a:pPr lvl="1"/>
            <a:endParaRPr lang="en-US" dirty="0"/>
          </a:p>
          <a:p>
            <a:r>
              <a:rPr lang="en-US" dirty="0"/>
              <a:t>Confidential off-campus resources</a:t>
            </a:r>
          </a:p>
          <a:p>
            <a:pPr lvl="1"/>
            <a:r>
              <a:rPr lang="en-US" dirty="0"/>
              <a:t>licensed professional counselors, local rape crisis counselors, domestic violence resources, local or state assistances agencies, or clergy/chaplains.</a:t>
            </a:r>
          </a:p>
        </p:txBody>
      </p:sp>
    </p:spTree>
    <p:extLst>
      <p:ext uri="{BB962C8B-B14F-4D97-AF65-F5344CB8AC3E}">
        <p14:creationId xmlns:p14="http://schemas.microsoft.com/office/powerpoint/2010/main" val="672380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87B4E-C104-4118-8771-E0B8D2339428}"/>
              </a:ext>
            </a:extLst>
          </p:cNvPr>
          <p:cNvSpPr>
            <a:spLocks noGrp="1"/>
          </p:cNvSpPr>
          <p:nvPr>
            <p:ph type="title"/>
          </p:nvPr>
        </p:nvSpPr>
        <p:spPr/>
        <p:txBody>
          <a:bodyPr/>
          <a:lstStyle/>
          <a:p>
            <a:r>
              <a:rPr lang="en-US" dirty="0"/>
              <a:t>Possible Avenues for Resolution</a:t>
            </a:r>
          </a:p>
        </p:txBody>
      </p:sp>
      <p:sp>
        <p:nvSpPr>
          <p:cNvPr id="3" name="Content Placeholder 2">
            <a:extLst>
              <a:ext uri="{FF2B5EF4-FFF2-40B4-BE49-F238E27FC236}">
                <a16:creationId xmlns:a16="http://schemas.microsoft.com/office/drawing/2014/main" id="{A3B32477-B370-4EC0-9230-EF45D231056C}"/>
              </a:ext>
            </a:extLst>
          </p:cNvPr>
          <p:cNvSpPr>
            <a:spLocks noGrp="1"/>
          </p:cNvSpPr>
          <p:nvPr>
            <p:ph idx="1"/>
          </p:nvPr>
        </p:nvSpPr>
        <p:spPr/>
        <p:txBody>
          <a:bodyPr>
            <a:normAutofit fontScale="92500" lnSpcReduction="10000"/>
          </a:bodyPr>
          <a:lstStyle/>
          <a:p>
            <a:r>
              <a:rPr lang="en-US" dirty="0"/>
              <a:t>Conflict Resolution</a:t>
            </a:r>
          </a:p>
          <a:p>
            <a:pPr lvl="1"/>
            <a:r>
              <a:rPr lang="en-US" dirty="0"/>
              <a:t>Only applicable for “less serious” offenses/violations</a:t>
            </a:r>
          </a:p>
          <a:p>
            <a:pPr lvl="1"/>
            <a:r>
              <a:rPr lang="en-US" dirty="0"/>
              <a:t>Parties agree to appropriate remedies</a:t>
            </a:r>
          </a:p>
          <a:p>
            <a:endParaRPr lang="en-US" dirty="0"/>
          </a:p>
          <a:p>
            <a:r>
              <a:rPr lang="en-US" dirty="0"/>
              <a:t>Resolution without a Hearing</a:t>
            </a:r>
          </a:p>
          <a:p>
            <a:pPr lvl="1"/>
            <a:r>
              <a:rPr lang="en-US" dirty="0"/>
              <a:t>What the majority of our cases go through, and where you come in!</a:t>
            </a:r>
          </a:p>
          <a:p>
            <a:pPr lvl="1"/>
            <a:endParaRPr lang="en-US" dirty="0"/>
          </a:p>
          <a:p>
            <a:r>
              <a:rPr lang="en-US" dirty="0"/>
              <a:t>Formal Hearing</a:t>
            </a:r>
          </a:p>
          <a:p>
            <a:pPr lvl="1"/>
            <a:r>
              <a:rPr lang="en-US" dirty="0"/>
              <a:t>Used if a responding party denies responsibility for all or part of a policy violation after finding</a:t>
            </a:r>
          </a:p>
          <a:p>
            <a:pPr lvl="1"/>
            <a:r>
              <a:rPr lang="en-US" dirty="0"/>
              <a:t>Also used if responding party admits to responsibility but </a:t>
            </a:r>
            <a:r>
              <a:rPr lang="en-US" b="1" dirty="0"/>
              <a:t>either party </a:t>
            </a:r>
            <a:r>
              <a:rPr lang="en-US" dirty="0"/>
              <a:t>rejects the sanctions imposed.</a:t>
            </a:r>
          </a:p>
        </p:txBody>
      </p:sp>
    </p:spTree>
    <p:extLst>
      <p:ext uri="{BB962C8B-B14F-4D97-AF65-F5344CB8AC3E}">
        <p14:creationId xmlns:p14="http://schemas.microsoft.com/office/powerpoint/2010/main" val="1824746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EA38F-85AA-49A8-A73A-140859040AA2}"/>
              </a:ext>
            </a:extLst>
          </p:cNvPr>
          <p:cNvSpPr>
            <a:spLocks noGrp="1"/>
          </p:cNvSpPr>
          <p:nvPr>
            <p:ph type="title"/>
          </p:nvPr>
        </p:nvSpPr>
        <p:spPr/>
        <p:txBody>
          <a:bodyPr/>
          <a:lstStyle/>
          <a:p>
            <a:r>
              <a:rPr lang="en-US" dirty="0"/>
              <a:t>RHIT’s Role</a:t>
            </a:r>
          </a:p>
        </p:txBody>
      </p:sp>
      <p:sp>
        <p:nvSpPr>
          <p:cNvPr id="3" name="Content Placeholder 2">
            <a:extLst>
              <a:ext uri="{FF2B5EF4-FFF2-40B4-BE49-F238E27FC236}">
                <a16:creationId xmlns:a16="http://schemas.microsoft.com/office/drawing/2014/main" id="{5A0506B1-A66C-413D-A3B7-4909AF408EEA}"/>
              </a:ext>
            </a:extLst>
          </p:cNvPr>
          <p:cNvSpPr>
            <a:spLocks noGrp="1"/>
          </p:cNvSpPr>
          <p:nvPr>
            <p:ph idx="1"/>
          </p:nvPr>
        </p:nvSpPr>
        <p:spPr/>
        <p:txBody>
          <a:bodyPr/>
          <a:lstStyle/>
          <a:p>
            <a:r>
              <a:rPr lang="en-US" dirty="0"/>
              <a:t>To fact-find and determine if a Rose-Hulman policy has been violated or not</a:t>
            </a:r>
          </a:p>
          <a:p>
            <a:endParaRPr lang="en-US" dirty="0"/>
          </a:p>
          <a:p>
            <a:r>
              <a:rPr lang="en-US" dirty="0"/>
              <a:t>Separate from a criminal process</a:t>
            </a:r>
          </a:p>
          <a:p>
            <a:pPr lvl="1"/>
            <a:r>
              <a:rPr lang="en-US" dirty="0"/>
              <a:t>We can assist folks in getting this process started if they wish, but we are not required to report to law enforcement</a:t>
            </a:r>
          </a:p>
          <a:p>
            <a:endParaRPr lang="en-US" dirty="0"/>
          </a:p>
          <a:p>
            <a:endParaRPr lang="en-US" dirty="0"/>
          </a:p>
        </p:txBody>
      </p:sp>
    </p:spTree>
    <p:extLst>
      <p:ext uri="{BB962C8B-B14F-4D97-AF65-F5344CB8AC3E}">
        <p14:creationId xmlns:p14="http://schemas.microsoft.com/office/powerpoint/2010/main" val="14916430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223</TotalTime>
  <Words>1031</Words>
  <Application>Microsoft Office PowerPoint</Application>
  <PresentationFormat>Widescreen</PresentationFormat>
  <Paragraphs>122</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Century Gothic</vt:lpstr>
      <vt:lpstr>Wingdings 3</vt:lpstr>
      <vt:lpstr>Ion</vt:lpstr>
      <vt:lpstr>Investigative Team Training</vt:lpstr>
      <vt:lpstr>Consent</vt:lpstr>
      <vt:lpstr>Incapacitation</vt:lpstr>
      <vt:lpstr>When is something TIX?</vt:lpstr>
      <vt:lpstr>Sexual Misconduct Definitions</vt:lpstr>
      <vt:lpstr>Sexual Misconduct Definitions</vt:lpstr>
      <vt:lpstr>Reporting Options</vt:lpstr>
      <vt:lpstr>Possible Avenues for Resolution</vt:lpstr>
      <vt:lpstr>RHIT’s Role</vt:lpstr>
      <vt:lpstr>Your possible roles</vt:lpstr>
      <vt:lpstr>Conflict of Interest</vt:lpstr>
      <vt:lpstr>Process Flowchart</vt:lpstr>
      <vt:lpstr>Evidentiary Standard</vt:lpstr>
      <vt:lpstr>Investigator Skills</vt:lpstr>
      <vt:lpstr>Interviewing</vt:lpstr>
      <vt:lpstr>Collecting Evidence</vt:lpstr>
      <vt:lpstr>Weighing Evidence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Investigative Team Training</dc:title>
  <dc:creator>Rhodes, Kyle</dc:creator>
  <cp:lastModifiedBy>Loyd, Kristen</cp:lastModifiedBy>
  <cp:revision>19</cp:revision>
  <cp:lastPrinted>2019-11-07T13:18:00Z</cp:lastPrinted>
  <dcterms:created xsi:type="dcterms:W3CDTF">2019-11-06T13:46:12Z</dcterms:created>
  <dcterms:modified xsi:type="dcterms:W3CDTF">2023-08-15T19:09:23Z</dcterms:modified>
</cp:coreProperties>
</file>